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0279975" cy="42808525"/>
  <p:notesSz cx="6797675" cy="9926638"/>
  <p:defaultTextStyle>
    <a:defPPr>
      <a:defRPr lang="it-IT"/>
    </a:defPPr>
    <a:lvl1pPr marL="0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1476162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2952323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4428485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5904647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7380808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8856970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0333131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1809293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essuno stile, nessuna grigli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20" d="100"/>
          <a:sy n="20" d="100"/>
        </p:scale>
        <p:origin x="-2530" y="1382"/>
      </p:cViewPr>
      <p:guideLst>
        <p:guide orient="horz" pos="13483"/>
        <p:guide pos="953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2270999" y="13298392"/>
            <a:ext cx="25737979" cy="9176086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541997" y="24258163"/>
            <a:ext cx="21195983" cy="109399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476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952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428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9046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380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856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33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809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32C7-BE56-4B25-8326-10365FCF88A3}" type="datetimeFigureOut">
              <a:rPr lang="it-IT" smtClean="0"/>
              <a:t>11/06/2014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945F7-4FCC-4BBB-9DB9-F3D5CC255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6097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32C7-BE56-4B25-8326-10365FCF88A3}" type="datetimeFigureOut">
              <a:rPr lang="it-IT" smtClean="0"/>
              <a:t>11/06/2014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945F7-4FCC-4BBB-9DB9-F3D5CC255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6107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91910" y="27508445"/>
            <a:ext cx="25737979" cy="8502248"/>
          </a:xfrm>
        </p:spPr>
        <p:txBody>
          <a:bodyPr anchor="t"/>
          <a:lstStyle>
            <a:lvl1pPr algn="l">
              <a:defRPr sz="129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391910" y="18144084"/>
            <a:ext cx="25737979" cy="9364362"/>
          </a:xfrm>
        </p:spPr>
        <p:txBody>
          <a:bodyPr anchor="b"/>
          <a:lstStyle>
            <a:lvl1pPr marL="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1pPr>
            <a:lvl2pPr marL="1476162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2pPr>
            <a:lvl3pPr marL="2952323" indent="0">
              <a:buNone/>
              <a:defRPr sz="5200">
                <a:solidFill>
                  <a:schemeClr val="tx1">
                    <a:tint val="75000"/>
                  </a:schemeClr>
                </a:solidFill>
              </a:defRPr>
            </a:lvl3pPr>
            <a:lvl4pPr marL="4428485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4pPr>
            <a:lvl5pPr marL="5904647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5pPr>
            <a:lvl6pPr marL="7380808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6pPr>
            <a:lvl7pPr marL="8856970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7pPr>
            <a:lvl8pPr marL="10333131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8pPr>
            <a:lvl9pPr marL="11809293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32C7-BE56-4B25-8326-10365FCF88A3}" type="datetimeFigureOut">
              <a:rPr lang="it-IT" smtClean="0"/>
              <a:t>11/06/2014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945F7-4FCC-4BBB-9DB9-F3D5CC255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61748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5015124" y="31145189"/>
            <a:ext cx="44867985" cy="88104301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0387773" y="31145189"/>
            <a:ext cx="44867982" cy="88104301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32C7-BE56-4B25-8326-10365FCF88A3}" type="datetimeFigureOut">
              <a:rPr lang="it-IT" smtClean="0"/>
              <a:t>11/06/2014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945F7-4FCC-4BBB-9DB9-F3D5CC255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3303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513999" y="1714328"/>
            <a:ext cx="27251978" cy="7134755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513999" y="9582374"/>
            <a:ext cx="13378914" cy="3993478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6162" indent="0">
              <a:buNone/>
              <a:defRPr sz="6500" b="1"/>
            </a:lvl2pPr>
            <a:lvl3pPr marL="2952323" indent="0">
              <a:buNone/>
              <a:defRPr sz="5800" b="1"/>
            </a:lvl3pPr>
            <a:lvl4pPr marL="4428485" indent="0">
              <a:buNone/>
              <a:defRPr sz="5200" b="1"/>
            </a:lvl4pPr>
            <a:lvl5pPr marL="5904647" indent="0">
              <a:buNone/>
              <a:defRPr sz="5200" b="1"/>
            </a:lvl5pPr>
            <a:lvl6pPr marL="7380808" indent="0">
              <a:buNone/>
              <a:defRPr sz="5200" b="1"/>
            </a:lvl6pPr>
            <a:lvl7pPr marL="8856970" indent="0">
              <a:buNone/>
              <a:defRPr sz="5200" b="1"/>
            </a:lvl7pPr>
            <a:lvl8pPr marL="10333131" indent="0">
              <a:buNone/>
              <a:defRPr sz="5200" b="1"/>
            </a:lvl8pPr>
            <a:lvl9pPr marL="11809293" indent="0">
              <a:buNone/>
              <a:defRPr sz="5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1513999" y="13575853"/>
            <a:ext cx="13378914" cy="24664452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15381808" y="9582374"/>
            <a:ext cx="13384170" cy="3993478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6162" indent="0">
              <a:buNone/>
              <a:defRPr sz="6500" b="1"/>
            </a:lvl2pPr>
            <a:lvl3pPr marL="2952323" indent="0">
              <a:buNone/>
              <a:defRPr sz="5800" b="1"/>
            </a:lvl3pPr>
            <a:lvl4pPr marL="4428485" indent="0">
              <a:buNone/>
              <a:defRPr sz="5200" b="1"/>
            </a:lvl4pPr>
            <a:lvl5pPr marL="5904647" indent="0">
              <a:buNone/>
              <a:defRPr sz="5200" b="1"/>
            </a:lvl5pPr>
            <a:lvl6pPr marL="7380808" indent="0">
              <a:buNone/>
              <a:defRPr sz="5200" b="1"/>
            </a:lvl6pPr>
            <a:lvl7pPr marL="8856970" indent="0">
              <a:buNone/>
              <a:defRPr sz="5200" b="1"/>
            </a:lvl7pPr>
            <a:lvl8pPr marL="10333131" indent="0">
              <a:buNone/>
              <a:defRPr sz="5200" b="1"/>
            </a:lvl8pPr>
            <a:lvl9pPr marL="11809293" indent="0">
              <a:buNone/>
              <a:defRPr sz="5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15381808" y="13575853"/>
            <a:ext cx="13384170" cy="24664452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32C7-BE56-4B25-8326-10365FCF88A3}" type="datetimeFigureOut">
              <a:rPr lang="it-IT" smtClean="0"/>
              <a:t>11/06/2014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945F7-4FCC-4BBB-9DB9-F3D5CC255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99847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32C7-BE56-4B25-8326-10365FCF88A3}" type="datetimeFigureOut">
              <a:rPr lang="it-IT" smtClean="0"/>
              <a:t>11/06/2014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945F7-4FCC-4BBB-9DB9-F3D5CC255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2928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32C7-BE56-4B25-8326-10365FCF88A3}" type="datetimeFigureOut">
              <a:rPr lang="it-IT" smtClean="0"/>
              <a:t>11/06/2014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945F7-4FCC-4BBB-9DB9-F3D5CC255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1923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514001" y="1704414"/>
            <a:ext cx="9961903" cy="7253666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838630" y="1704417"/>
            <a:ext cx="16927347" cy="36535890"/>
          </a:xfrm>
        </p:spPr>
        <p:txBody>
          <a:bodyPr/>
          <a:lstStyle>
            <a:lvl1pPr>
              <a:defRPr sz="10300"/>
            </a:lvl1pPr>
            <a:lvl2pPr>
              <a:defRPr sz="9000"/>
            </a:lvl2pPr>
            <a:lvl3pPr>
              <a:defRPr sz="7700"/>
            </a:lvl3pPr>
            <a:lvl4pPr>
              <a:defRPr sz="6500"/>
            </a:lvl4pPr>
            <a:lvl5pPr>
              <a:defRPr sz="6500"/>
            </a:lvl5pPr>
            <a:lvl6pPr>
              <a:defRPr sz="6500"/>
            </a:lvl6pPr>
            <a:lvl7pPr>
              <a:defRPr sz="6500"/>
            </a:lvl7pPr>
            <a:lvl8pPr>
              <a:defRPr sz="6500"/>
            </a:lvl8pPr>
            <a:lvl9pPr>
              <a:defRPr sz="6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514001" y="8958083"/>
            <a:ext cx="9961903" cy="29282224"/>
          </a:xfrm>
        </p:spPr>
        <p:txBody>
          <a:bodyPr/>
          <a:lstStyle>
            <a:lvl1pPr marL="0" indent="0">
              <a:buNone/>
              <a:defRPr sz="4500"/>
            </a:lvl1pPr>
            <a:lvl2pPr marL="1476162" indent="0">
              <a:buNone/>
              <a:defRPr sz="3900"/>
            </a:lvl2pPr>
            <a:lvl3pPr marL="2952323" indent="0">
              <a:buNone/>
              <a:defRPr sz="3200"/>
            </a:lvl3pPr>
            <a:lvl4pPr marL="4428485" indent="0">
              <a:buNone/>
              <a:defRPr sz="2900"/>
            </a:lvl4pPr>
            <a:lvl5pPr marL="5904647" indent="0">
              <a:buNone/>
              <a:defRPr sz="2900"/>
            </a:lvl5pPr>
            <a:lvl6pPr marL="7380808" indent="0">
              <a:buNone/>
              <a:defRPr sz="2900"/>
            </a:lvl6pPr>
            <a:lvl7pPr marL="8856970" indent="0">
              <a:buNone/>
              <a:defRPr sz="2900"/>
            </a:lvl7pPr>
            <a:lvl8pPr marL="10333131" indent="0">
              <a:buNone/>
              <a:defRPr sz="2900"/>
            </a:lvl8pPr>
            <a:lvl9pPr marL="11809293" indent="0">
              <a:buNone/>
              <a:defRPr sz="2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32C7-BE56-4B25-8326-10365FCF88A3}" type="datetimeFigureOut">
              <a:rPr lang="it-IT" smtClean="0"/>
              <a:t>11/06/2014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945F7-4FCC-4BBB-9DB9-F3D5CC255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64422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935088" y="29965969"/>
            <a:ext cx="18167985" cy="3537652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935088" y="3825021"/>
            <a:ext cx="18167985" cy="25685115"/>
          </a:xfrm>
        </p:spPr>
        <p:txBody>
          <a:bodyPr/>
          <a:lstStyle>
            <a:lvl1pPr marL="0" indent="0">
              <a:buNone/>
              <a:defRPr sz="10300"/>
            </a:lvl1pPr>
            <a:lvl2pPr marL="1476162" indent="0">
              <a:buNone/>
              <a:defRPr sz="9000"/>
            </a:lvl2pPr>
            <a:lvl3pPr marL="2952323" indent="0">
              <a:buNone/>
              <a:defRPr sz="7700"/>
            </a:lvl3pPr>
            <a:lvl4pPr marL="4428485" indent="0">
              <a:buNone/>
              <a:defRPr sz="6500"/>
            </a:lvl4pPr>
            <a:lvl5pPr marL="5904647" indent="0">
              <a:buNone/>
              <a:defRPr sz="6500"/>
            </a:lvl5pPr>
            <a:lvl6pPr marL="7380808" indent="0">
              <a:buNone/>
              <a:defRPr sz="6500"/>
            </a:lvl6pPr>
            <a:lvl7pPr marL="8856970" indent="0">
              <a:buNone/>
              <a:defRPr sz="6500"/>
            </a:lvl7pPr>
            <a:lvl8pPr marL="10333131" indent="0">
              <a:buNone/>
              <a:defRPr sz="6500"/>
            </a:lvl8pPr>
            <a:lvl9pPr marL="11809293" indent="0">
              <a:buNone/>
              <a:defRPr sz="65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5935088" y="33503621"/>
            <a:ext cx="18167985" cy="5024053"/>
          </a:xfrm>
        </p:spPr>
        <p:txBody>
          <a:bodyPr/>
          <a:lstStyle>
            <a:lvl1pPr marL="0" indent="0">
              <a:buNone/>
              <a:defRPr sz="4500"/>
            </a:lvl1pPr>
            <a:lvl2pPr marL="1476162" indent="0">
              <a:buNone/>
              <a:defRPr sz="3900"/>
            </a:lvl2pPr>
            <a:lvl3pPr marL="2952323" indent="0">
              <a:buNone/>
              <a:defRPr sz="3200"/>
            </a:lvl3pPr>
            <a:lvl4pPr marL="4428485" indent="0">
              <a:buNone/>
              <a:defRPr sz="2900"/>
            </a:lvl4pPr>
            <a:lvl5pPr marL="5904647" indent="0">
              <a:buNone/>
              <a:defRPr sz="2900"/>
            </a:lvl5pPr>
            <a:lvl6pPr marL="7380808" indent="0">
              <a:buNone/>
              <a:defRPr sz="2900"/>
            </a:lvl6pPr>
            <a:lvl7pPr marL="8856970" indent="0">
              <a:buNone/>
              <a:defRPr sz="2900"/>
            </a:lvl7pPr>
            <a:lvl8pPr marL="10333131" indent="0">
              <a:buNone/>
              <a:defRPr sz="2900"/>
            </a:lvl8pPr>
            <a:lvl9pPr marL="11809293" indent="0">
              <a:buNone/>
              <a:defRPr sz="2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32C7-BE56-4B25-8326-10365FCF88A3}" type="datetimeFigureOut">
              <a:rPr lang="it-IT" smtClean="0"/>
              <a:t>11/06/2014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945F7-4FCC-4BBB-9DB9-F3D5CC255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602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32C7-BE56-4B25-8326-10365FCF88A3}" type="datetimeFigureOut">
              <a:rPr lang="it-IT" smtClean="0"/>
              <a:t>11/06/2014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945F7-4FCC-4BBB-9DB9-F3D5CC255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3173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2698227" y="5351068"/>
            <a:ext cx="22557528" cy="11389842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5015124" y="5351068"/>
            <a:ext cx="67178439" cy="11389842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32C7-BE56-4B25-8326-10365FCF88A3}" type="datetimeFigureOut">
              <a:rPr lang="it-IT" smtClean="0"/>
              <a:t>11/06/2014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945F7-4FCC-4BBB-9DB9-F3D5CC255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4497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1513999" y="1714328"/>
            <a:ext cx="27251978" cy="7134755"/>
          </a:xfrm>
          <a:prstGeom prst="rect">
            <a:avLst/>
          </a:prstGeom>
        </p:spPr>
        <p:txBody>
          <a:bodyPr vert="horz" lIns="295232" tIns="147616" rIns="295232" bIns="147616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513999" y="9988660"/>
            <a:ext cx="27251978" cy="28251647"/>
          </a:xfrm>
          <a:prstGeom prst="rect">
            <a:avLst/>
          </a:prstGeom>
        </p:spPr>
        <p:txBody>
          <a:bodyPr vert="horz" lIns="295232" tIns="147616" rIns="295232" bIns="147616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1513999" y="39677166"/>
            <a:ext cx="7065328" cy="2279157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l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A32C7-BE56-4B25-8326-10365FCF88A3}" type="datetimeFigureOut">
              <a:rPr lang="it-IT" smtClean="0"/>
              <a:t>11/06/2014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10345659" y="39677166"/>
            <a:ext cx="9588659" cy="2279157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ct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21700649" y="39677166"/>
            <a:ext cx="7065328" cy="2279157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945F7-4FCC-4BBB-9DB9-F3D5CC255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9777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952323" rtl="0" eaLnBrk="1" latinLnBrk="0" hangingPunct="1">
        <a:spcBef>
          <a:spcPct val="0"/>
        </a:spcBef>
        <a:buNone/>
        <a:defRPr sz="1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07121" indent="-1107121" algn="l" defTabSz="2952323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1pPr>
      <a:lvl2pPr marL="2398763" indent="-922601" algn="l" defTabSz="2952323" rtl="0" eaLnBrk="1" latinLnBrk="0" hangingPunct="1">
        <a:spcBef>
          <a:spcPct val="20000"/>
        </a:spcBef>
        <a:buFont typeface="Arial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2pPr>
      <a:lvl3pPr marL="3690404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3pPr>
      <a:lvl4pPr marL="5166566" indent="-738081" algn="l" defTabSz="2952323" rtl="0" eaLnBrk="1" latinLnBrk="0" hangingPunct="1">
        <a:spcBef>
          <a:spcPct val="20000"/>
        </a:spcBef>
        <a:buFont typeface="Arial" pitchFamily="34" charset="0"/>
        <a:buChar char="–"/>
        <a:defRPr sz="6500" kern="1200">
          <a:solidFill>
            <a:schemeClr val="tx1"/>
          </a:solidFill>
          <a:latin typeface="+mn-lt"/>
          <a:ea typeface="+mn-ea"/>
          <a:cs typeface="+mn-cs"/>
        </a:defRPr>
      </a:lvl4pPr>
      <a:lvl5pPr marL="6642727" indent="-738081" algn="l" defTabSz="2952323" rtl="0" eaLnBrk="1" latinLnBrk="0" hangingPunct="1">
        <a:spcBef>
          <a:spcPct val="20000"/>
        </a:spcBef>
        <a:buFont typeface="Arial" pitchFamily="34" charset="0"/>
        <a:buChar char="»"/>
        <a:defRPr sz="6500" kern="1200">
          <a:solidFill>
            <a:schemeClr val="tx1"/>
          </a:solidFill>
          <a:latin typeface="+mn-lt"/>
          <a:ea typeface="+mn-ea"/>
          <a:cs typeface="+mn-cs"/>
        </a:defRPr>
      </a:lvl5pPr>
      <a:lvl6pPr marL="8118889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6pPr>
      <a:lvl7pPr marL="9595051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7pPr>
      <a:lvl8pPr marL="11071212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8pPr>
      <a:lvl9pPr marL="12547374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476162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2pPr>
      <a:lvl3pPr marL="2952323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3pPr>
      <a:lvl4pPr marL="4428485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4pPr>
      <a:lvl5pPr marL="5904647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5pPr>
      <a:lvl6pPr marL="7380808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6pPr>
      <a:lvl7pPr marL="8856970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7pPr>
      <a:lvl8pPr marL="10333131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8pPr>
      <a:lvl9pPr marL="11809293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tangolo arrotondato 30"/>
          <p:cNvSpPr/>
          <p:nvPr/>
        </p:nvSpPr>
        <p:spPr bwMode="auto">
          <a:xfrm>
            <a:off x="15721907" y="36381926"/>
            <a:ext cx="14086798" cy="5060489"/>
          </a:xfrm>
          <a:prstGeom prst="roundRect">
            <a:avLst>
              <a:gd name="adj" fmla="val 5874"/>
            </a:avLst>
          </a:prstGeom>
          <a:solidFill>
            <a:schemeClr val="bg1"/>
          </a:solidFill>
          <a:ln w="1270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75493" tIns="37746" rIns="75493" bIns="37746"/>
          <a:lstStyle/>
          <a:p>
            <a:pPr algn="just" defTabSz="4114099">
              <a:spcBef>
                <a:spcPts val="1800"/>
              </a:spcBef>
              <a:defRPr/>
            </a:pPr>
            <a:endParaRPr lang="en-US" sz="5400" dirty="0" smtClean="0">
              <a:noFill/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35225" y="3474270"/>
            <a:ext cx="29384712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 smtClean="0">
                <a:latin typeface="Franklin Gothic Demi" pitchFamily="34" charset="0"/>
              </a:rPr>
              <a:t>A</a:t>
            </a:r>
            <a:r>
              <a:rPr lang="en-US" sz="4400" b="1" i="1" dirty="0">
                <a:latin typeface="Franklin Gothic Demi" pitchFamily="34" charset="0"/>
              </a:rPr>
              <a:t>. G. </a:t>
            </a:r>
            <a:r>
              <a:rPr lang="en-US" sz="4400" b="1" i="1" dirty="0" smtClean="0">
                <a:latin typeface="Franklin Gothic Demi" pitchFamily="34" charset="0"/>
              </a:rPr>
              <a:t>Chiariello, A</a:t>
            </a:r>
            <a:r>
              <a:rPr lang="en-US" sz="4400" b="1" i="1" dirty="0">
                <a:latin typeface="Franklin Gothic Demi" pitchFamily="34" charset="0"/>
              </a:rPr>
              <a:t>. </a:t>
            </a:r>
            <a:r>
              <a:rPr lang="en-US" sz="4400" b="1" i="1" dirty="0" smtClean="0">
                <a:latin typeface="Franklin Gothic Demi" pitchFamily="34" charset="0"/>
              </a:rPr>
              <a:t>Formisano, </a:t>
            </a:r>
            <a:r>
              <a:rPr lang="en-US" sz="4400" b="1" i="1" dirty="0">
                <a:latin typeface="Franklin Gothic Demi" pitchFamily="34" charset="0"/>
              </a:rPr>
              <a:t>F</a:t>
            </a:r>
            <a:r>
              <a:rPr lang="en-US" sz="4400" b="1" i="1" dirty="0" smtClean="0">
                <a:latin typeface="Franklin Gothic Demi" pitchFamily="34" charset="0"/>
              </a:rPr>
              <a:t>. Ledda</a:t>
            </a:r>
            <a:r>
              <a:rPr lang="en-US" sz="4400" b="1" i="1" dirty="0">
                <a:latin typeface="Franklin Gothic Demi" pitchFamily="34" charset="0"/>
              </a:rPr>
              <a:t>, R. </a:t>
            </a:r>
            <a:r>
              <a:rPr lang="en-US" sz="4400" b="1" i="1" dirty="0" smtClean="0">
                <a:latin typeface="Franklin Gothic Demi" pitchFamily="34" charset="0"/>
              </a:rPr>
              <a:t>Martone, F. Pizzo</a:t>
            </a:r>
          </a:p>
          <a:p>
            <a:pPr algn="ctr"/>
            <a:r>
              <a:rPr lang="it-IT" sz="4000" dirty="0" err="1" smtClean="0">
                <a:latin typeface="Franklin Gothic Book" pitchFamily="34" charset="0"/>
              </a:rPr>
              <a:t>Department</a:t>
            </a:r>
            <a:r>
              <a:rPr lang="it-IT" sz="4000" dirty="0" smtClean="0">
                <a:latin typeface="Franklin Gothic Book" pitchFamily="34" charset="0"/>
              </a:rPr>
              <a:t> of </a:t>
            </a:r>
            <a:r>
              <a:rPr lang="it-IT" sz="4000" dirty="0" err="1" smtClean="0">
                <a:latin typeface="Franklin Gothic Book" pitchFamily="34" charset="0"/>
              </a:rPr>
              <a:t>IIndustrial</a:t>
            </a:r>
            <a:r>
              <a:rPr lang="it-IT" sz="4000" dirty="0" smtClean="0">
                <a:latin typeface="Franklin Gothic Book" pitchFamily="34" charset="0"/>
              </a:rPr>
              <a:t> e Information </a:t>
            </a:r>
            <a:r>
              <a:rPr lang="it-IT" sz="4000" dirty="0" err="1">
                <a:latin typeface="Franklin Gothic Book" pitchFamily="34" charset="0"/>
              </a:rPr>
              <a:t>E</a:t>
            </a:r>
            <a:r>
              <a:rPr lang="it-IT" sz="4000" dirty="0" err="1" smtClean="0">
                <a:latin typeface="Franklin Gothic Book" pitchFamily="34" charset="0"/>
              </a:rPr>
              <a:t>ngineering</a:t>
            </a:r>
            <a:r>
              <a:rPr lang="it-IT" sz="4000" dirty="0" smtClean="0">
                <a:latin typeface="Franklin Gothic Book" pitchFamily="34" charset="0"/>
              </a:rPr>
              <a:t>, </a:t>
            </a:r>
            <a:r>
              <a:rPr lang="it-IT" sz="4000" dirty="0">
                <a:latin typeface="Franklin Gothic Book" pitchFamily="34" charset="0"/>
              </a:rPr>
              <a:t>Seconda Università </a:t>
            </a:r>
            <a:r>
              <a:rPr lang="it-IT" sz="4000" dirty="0" smtClean="0">
                <a:latin typeface="Franklin Gothic Book" pitchFamily="34" charset="0"/>
              </a:rPr>
              <a:t>degli Studi di </a:t>
            </a:r>
            <a:r>
              <a:rPr lang="it-IT" sz="4000" dirty="0">
                <a:latin typeface="Franklin Gothic Book" pitchFamily="34" charset="0"/>
              </a:rPr>
              <a:t>Napoli, Via Roma 29, </a:t>
            </a:r>
            <a:r>
              <a:rPr lang="it-IT" sz="4000" dirty="0" smtClean="0">
                <a:latin typeface="Franklin Gothic Book" pitchFamily="34" charset="0"/>
              </a:rPr>
              <a:t>Aversa (CE)</a:t>
            </a:r>
          </a:p>
          <a:p>
            <a:pPr algn="ctr"/>
            <a:r>
              <a:rPr lang="it-IT" sz="4000" dirty="0">
                <a:latin typeface="Franklin Gothic Book" pitchFamily="34" charset="0"/>
              </a:rPr>
              <a:t>e</a:t>
            </a:r>
            <a:r>
              <a:rPr lang="it-IT" sz="4000" dirty="0" smtClean="0">
                <a:latin typeface="Franklin Gothic Book" pitchFamily="34" charset="0"/>
              </a:rPr>
              <a:t>-mail: francesco.ledda@unina2.it</a:t>
            </a:r>
            <a:r>
              <a:rPr lang="it-IT" sz="1800" dirty="0" smtClean="0">
                <a:latin typeface="Franklin Gothic Book" pitchFamily="34" charset="0"/>
              </a:rPr>
              <a:t>)</a:t>
            </a:r>
            <a:endParaRPr lang="it-IT" sz="1800" dirty="0">
              <a:latin typeface="Franklin Gothic Book" pitchFamily="34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5901121" y="581697"/>
            <a:ext cx="214082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latin typeface="Franklin Gothic Demi" pitchFamily="34" charset="0"/>
              </a:rPr>
              <a:t>Magnetic Field Line </a:t>
            </a:r>
            <a:r>
              <a:rPr lang="en-US" sz="7200" b="1" dirty="0">
                <a:latin typeface="Franklin Gothic Demi" pitchFamily="34" charset="0"/>
              </a:rPr>
              <a:t>T</a:t>
            </a:r>
            <a:r>
              <a:rPr lang="en-US" sz="7200" b="1" dirty="0" smtClean="0">
                <a:latin typeface="Franklin Gothic Demi" pitchFamily="34" charset="0"/>
              </a:rPr>
              <a:t>racing Inside a Plasma by Means of GPU Numerical Integration</a:t>
            </a:r>
            <a:endParaRPr lang="it-IT" sz="7200" dirty="0">
              <a:latin typeface="Franklin Gothic Book" pitchFamily="34" charset="0"/>
            </a:endParaRPr>
          </a:p>
        </p:txBody>
      </p:sp>
      <p:sp>
        <p:nvSpPr>
          <p:cNvPr id="8" name="Rounded Rectangle 133"/>
          <p:cNvSpPr/>
          <p:nvPr/>
        </p:nvSpPr>
        <p:spPr bwMode="auto">
          <a:xfrm>
            <a:off x="701297" y="6461440"/>
            <a:ext cx="28938749" cy="4424029"/>
          </a:xfrm>
          <a:prstGeom prst="roundRect">
            <a:avLst>
              <a:gd name="adj" fmla="val 7274"/>
            </a:avLst>
          </a:prstGeom>
          <a:noFill/>
          <a:ln w="7620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9831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9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132"/>
          <p:cNvSpPr/>
          <p:nvPr/>
        </p:nvSpPr>
        <p:spPr>
          <a:xfrm>
            <a:off x="968129" y="7477085"/>
            <a:ext cx="283884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en-GB" sz="3600" dirty="0" smtClean="0">
                <a:latin typeface="Franklin Gothic Book" pitchFamily="34" charset="0"/>
              </a:rPr>
              <a:t>A critical problem in the study of controlled thermonuclear fusion devices (tokamak) is the identification of the magnetic surfaces of the plasma.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en-GB" sz="3600" dirty="0" smtClean="0">
                <a:latin typeface="Franklin Gothic Book" pitchFamily="34" charset="0"/>
              </a:rPr>
              <a:t>In large </a:t>
            </a:r>
            <a:r>
              <a:rPr lang="en-GB" sz="3600" dirty="0" err="1" smtClean="0">
                <a:latin typeface="Franklin Gothic Book" pitchFamily="34" charset="0"/>
              </a:rPr>
              <a:t>tokamaks</a:t>
            </a:r>
            <a:r>
              <a:rPr lang="en-GB" sz="3600" dirty="0" smtClean="0">
                <a:latin typeface="Franklin Gothic Book" pitchFamily="34" charset="0"/>
              </a:rPr>
              <a:t> (ITER, DEMO), where the axisymmetric hypothesis can be not satisfied, the 3D magnetic surfaces can be obtained starting from the tracing of the magnetic field lines.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en-GB" sz="3600" dirty="0" smtClean="0">
                <a:latin typeface="Franklin Gothic Book" pitchFamily="34" charset="0"/>
              </a:rPr>
              <a:t>The tracing of field lines can be quite a demanding problem. High-performance computing architectures can be useful to lower the execution times, especially in presence of complex sources.</a:t>
            </a:r>
            <a:endParaRPr lang="en-GB" sz="2000" dirty="0" smtClean="0">
              <a:latin typeface="Franklin Gothic Book" pitchFamily="34" charset="0"/>
            </a:endParaRPr>
          </a:p>
        </p:txBody>
      </p:sp>
      <p:sp>
        <p:nvSpPr>
          <p:cNvPr id="10" name="CasellaDiTesto 25"/>
          <p:cNvSpPr>
            <a:spLocks noChangeArrowheads="1"/>
          </p:cNvSpPr>
          <p:nvPr/>
        </p:nvSpPr>
        <p:spPr bwMode="auto">
          <a:xfrm>
            <a:off x="914105" y="5922542"/>
            <a:ext cx="3744416" cy="1145901"/>
          </a:xfrm>
          <a:prstGeom prst="roundRect">
            <a:avLst>
              <a:gd name="adj" fmla="val 16667"/>
            </a:avLst>
          </a:prstGeom>
          <a:solidFill>
            <a:schemeClr val="accent1">
              <a:alpha val="93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square" lIns="193190" tIns="208051" rIns="75493" bIns="208051">
            <a:spAutoFit/>
          </a:bodyPr>
          <a:lstStyle/>
          <a:p>
            <a:pPr>
              <a:defRPr/>
            </a:pPr>
            <a:r>
              <a:rPr lang="en-US" sz="4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Abstrac</a:t>
            </a:r>
            <a:r>
              <a:rPr lang="en-US" sz="36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t</a:t>
            </a:r>
            <a:endParaRPr lang="it-IT" sz="36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" name="Rettangolo arrotondato 10"/>
          <p:cNvSpPr/>
          <p:nvPr/>
        </p:nvSpPr>
        <p:spPr bwMode="auto">
          <a:xfrm>
            <a:off x="701298" y="12201912"/>
            <a:ext cx="13951834" cy="5745966"/>
          </a:xfrm>
          <a:prstGeom prst="roundRect">
            <a:avLst>
              <a:gd name="adj" fmla="val 13104"/>
            </a:avLst>
          </a:prstGeom>
          <a:solidFill>
            <a:schemeClr val="bg1"/>
          </a:solidFill>
          <a:ln w="1270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75493" tIns="37746" rIns="75493" bIns="37746"/>
          <a:lstStyle/>
          <a:p>
            <a:pPr algn="just" defTabSz="4114099">
              <a:spcBef>
                <a:spcPts val="1800"/>
              </a:spcBef>
              <a:defRPr/>
            </a:pPr>
            <a:endParaRPr lang="en-US" sz="5400" dirty="0" smtClean="0">
              <a:noFill/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asellaDiTesto 25"/>
          <p:cNvSpPr>
            <a:spLocks noChangeArrowheads="1"/>
          </p:cNvSpPr>
          <p:nvPr/>
        </p:nvSpPr>
        <p:spPr bwMode="auto">
          <a:xfrm>
            <a:off x="968129" y="11637949"/>
            <a:ext cx="5026841" cy="1145901"/>
          </a:xfrm>
          <a:prstGeom prst="roundRect">
            <a:avLst>
              <a:gd name="adj" fmla="val 16667"/>
            </a:avLst>
          </a:prstGeom>
          <a:solidFill>
            <a:srgbClr val="FF0000">
              <a:alpha val="93000"/>
            </a:srgb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square" lIns="193190" tIns="208051" rIns="75493" bIns="208051">
            <a:spAutoFit/>
          </a:bodyPr>
          <a:lstStyle/>
          <a:p>
            <a:pPr>
              <a:defRPr/>
            </a:pPr>
            <a:r>
              <a:rPr lang="en-US" sz="4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Franklin Gothic Book" pitchFamily="34" charset="0"/>
              </a:rPr>
              <a:t>Aim of the Work</a:t>
            </a:r>
            <a:endParaRPr lang="it-IT" sz="40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Franklin Gothic Book" pitchFamily="34" charset="0"/>
            </a:endParaRPr>
          </a:p>
        </p:txBody>
      </p:sp>
      <p:sp>
        <p:nvSpPr>
          <p:cNvPr id="14" name="Rettangolo arrotondato 13"/>
          <p:cNvSpPr/>
          <p:nvPr/>
        </p:nvSpPr>
        <p:spPr bwMode="auto">
          <a:xfrm>
            <a:off x="701298" y="19096893"/>
            <a:ext cx="14026283" cy="13396601"/>
          </a:xfrm>
          <a:prstGeom prst="roundRect">
            <a:avLst>
              <a:gd name="adj" fmla="val 5874"/>
            </a:avLst>
          </a:prstGeom>
          <a:solidFill>
            <a:schemeClr val="bg1"/>
          </a:solidFill>
          <a:ln w="1270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75493" tIns="37746" rIns="75493" bIns="37746"/>
          <a:lstStyle/>
          <a:p>
            <a:pPr algn="just" defTabSz="4114099">
              <a:spcBef>
                <a:spcPts val="1800"/>
              </a:spcBef>
              <a:defRPr/>
            </a:pPr>
            <a:endParaRPr lang="en-US" sz="20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</a:endParaRPr>
          </a:p>
        </p:txBody>
      </p:sp>
      <p:sp>
        <p:nvSpPr>
          <p:cNvPr id="15" name="CasellaDiTesto 25"/>
          <p:cNvSpPr>
            <a:spLocks noChangeArrowheads="1"/>
          </p:cNvSpPr>
          <p:nvPr/>
        </p:nvSpPr>
        <p:spPr bwMode="auto">
          <a:xfrm>
            <a:off x="968129" y="18523942"/>
            <a:ext cx="6789626" cy="1145901"/>
          </a:xfrm>
          <a:prstGeom prst="roundRect">
            <a:avLst>
              <a:gd name="adj" fmla="val 16667"/>
            </a:avLst>
          </a:prstGeom>
          <a:solidFill>
            <a:srgbClr val="00B050">
              <a:alpha val="93000"/>
            </a:srgb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square" lIns="193190" tIns="208051" rIns="75493" bIns="208051">
            <a:spAutoFit/>
          </a:bodyPr>
          <a:lstStyle/>
          <a:p>
            <a:pPr>
              <a:defRPr/>
            </a:pPr>
            <a:r>
              <a:rPr lang="it-IT" sz="4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Franklin Gothic Book" pitchFamily="34" charset="0"/>
              </a:rPr>
              <a:t>Mathematical </a:t>
            </a:r>
            <a:r>
              <a:rPr lang="it-IT" sz="4000" b="1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Franklin Gothic Book" pitchFamily="34" charset="0"/>
              </a:rPr>
              <a:t>F</a:t>
            </a:r>
            <a:r>
              <a:rPr lang="it-IT" sz="4000" b="1" dirty="0" err="1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Franklin Gothic Book" pitchFamily="34" charset="0"/>
              </a:rPr>
              <a:t>ormulation</a:t>
            </a:r>
            <a:endParaRPr lang="it-IT" sz="40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Franklin Gothic Book" pitchFamily="34" charset="0"/>
            </a:endParaRPr>
          </a:p>
        </p:txBody>
      </p:sp>
      <p:sp>
        <p:nvSpPr>
          <p:cNvPr id="35" name="Rectangle 132"/>
          <p:cNvSpPr/>
          <p:nvPr/>
        </p:nvSpPr>
        <p:spPr>
          <a:xfrm>
            <a:off x="1030401" y="13329488"/>
            <a:ext cx="132936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en-US" sz="3600" dirty="0" smtClean="0">
                <a:latin typeface="Franklin Gothic Book" pitchFamily="34" charset="0"/>
              </a:rPr>
              <a:t>In the tracing of magnetic field lines the resolution of an Ordinary Differential Equation (ODE) has to be done. The function to be integrated is strictly related to the flux density </a:t>
            </a:r>
            <a:r>
              <a:rPr lang="en-US" sz="3600" b="1" dirty="0" smtClean="0">
                <a:latin typeface="Franklin Gothic Book" pitchFamily="34" charset="0"/>
              </a:rPr>
              <a:t>B.</a:t>
            </a:r>
            <a:r>
              <a:rPr lang="en-US" sz="3600" dirty="0" smtClean="0">
                <a:latin typeface="Franklin Gothic Book" pitchFamily="34" charset="0"/>
              </a:rPr>
              <a:t> 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3600" dirty="0" smtClean="0">
                <a:latin typeface="Franklin Gothic Book" pitchFamily="34" charset="0"/>
              </a:rPr>
              <a:t>The work proposes a parallel GPU implementation of the explicit ODE solving schema </a:t>
            </a:r>
            <a:r>
              <a:rPr lang="en-GB" sz="3600" dirty="0" err="1" smtClean="0">
                <a:latin typeface="Franklin Gothic Book" pitchFamily="34" charset="0"/>
              </a:rPr>
              <a:t>Runge-Kutta</a:t>
            </a:r>
            <a:r>
              <a:rPr lang="en-GB" sz="3600" dirty="0" smtClean="0">
                <a:latin typeface="Franklin Gothic Book" pitchFamily="34" charset="0"/>
              </a:rPr>
              <a:t> of the </a:t>
            </a:r>
            <a:r>
              <a:rPr lang="en-GB" sz="3600" dirty="0" smtClean="0"/>
              <a:t>4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-5</a:t>
            </a:r>
            <a:r>
              <a:rPr lang="en-GB" sz="3600" baseline="30000" dirty="0" smtClean="0"/>
              <a:t>th  </a:t>
            </a:r>
            <a:r>
              <a:rPr lang="en-GB" sz="3600" dirty="0" smtClean="0">
                <a:latin typeface="Franklin Gothic Book" pitchFamily="34" charset="0"/>
              </a:rPr>
              <a:t>order. The improvements in terms of execution time for a typical line tracing application are evaluated.</a:t>
            </a:r>
            <a:endParaRPr lang="en-GB" sz="3600" baseline="30000" dirty="0" smtClean="0"/>
          </a:p>
        </p:txBody>
      </p:sp>
      <p:sp>
        <p:nvSpPr>
          <p:cNvPr id="36" name="Rettangolo arrotondato 35"/>
          <p:cNvSpPr/>
          <p:nvPr/>
        </p:nvSpPr>
        <p:spPr bwMode="auto">
          <a:xfrm>
            <a:off x="657161" y="33486796"/>
            <a:ext cx="14040107" cy="7936992"/>
          </a:xfrm>
          <a:prstGeom prst="roundRect">
            <a:avLst>
              <a:gd name="adj" fmla="val 9269"/>
            </a:avLst>
          </a:prstGeom>
          <a:solidFill>
            <a:schemeClr val="bg1"/>
          </a:solidFill>
          <a:ln w="1270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75493" tIns="37746" rIns="75493" bIns="37746"/>
          <a:lstStyle/>
          <a:p>
            <a:pPr algn="just" defTabSz="4114099">
              <a:spcBef>
                <a:spcPts val="1800"/>
              </a:spcBef>
              <a:defRPr/>
            </a:pPr>
            <a:endParaRPr lang="en-US" sz="5400" dirty="0" smtClean="0">
              <a:noFill/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CasellaDiTesto 25"/>
          <p:cNvSpPr>
            <a:spLocks noChangeArrowheads="1"/>
          </p:cNvSpPr>
          <p:nvPr/>
        </p:nvSpPr>
        <p:spPr bwMode="auto">
          <a:xfrm>
            <a:off x="1093740" y="32913846"/>
            <a:ext cx="5328223" cy="1145901"/>
          </a:xfrm>
          <a:prstGeom prst="roundRect">
            <a:avLst>
              <a:gd name="adj" fmla="val 16667"/>
            </a:avLst>
          </a:prstGeom>
          <a:solidFill>
            <a:schemeClr val="tx1">
              <a:alpha val="93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square" lIns="193190" tIns="208051" rIns="75493" bIns="208051">
            <a:spAutoFit/>
          </a:bodyPr>
          <a:lstStyle/>
          <a:p>
            <a:pPr>
              <a:defRPr/>
            </a:pPr>
            <a:r>
              <a:rPr lang="en-US" sz="4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Franklin Gothic Book" pitchFamily="34" charset="0"/>
              </a:rPr>
              <a:t>GPU implementation</a:t>
            </a:r>
            <a:endParaRPr lang="it-IT" sz="40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Franklin Gothic Book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8" name="Rectangle 132"/>
              <p:cNvSpPr/>
              <p:nvPr/>
            </p:nvSpPr>
            <p:spPr>
              <a:xfrm>
                <a:off x="977580" y="34365702"/>
                <a:ext cx="13399952" cy="67403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GB" sz="3600" dirty="0" smtClean="0">
                    <a:latin typeface="Franklin Gothic Book" pitchFamily="34" charset="0"/>
                  </a:rPr>
                  <a:t>Generally, the main </a:t>
                </a:r>
                <a:r>
                  <a:rPr lang="en-GB" sz="3600" dirty="0" smtClean="0">
                    <a:latin typeface="Franklin Gothic Book" pitchFamily="34" charset="0"/>
                  </a:rPr>
                  <a:t>parallelization elements in an ODE solvers are</a:t>
                </a:r>
                <a:r>
                  <a:rPr lang="it-IT" sz="3600" dirty="0" smtClean="0">
                    <a:latin typeface="Franklin Gothic Book" pitchFamily="34" charset="0"/>
                  </a:rPr>
                  <a:t>:</a:t>
                </a:r>
              </a:p>
              <a:p>
                <a:pPr algn="just"/>
                <a:endParaRPr lang="it-IT" sz="3600" dirty="0" smtClean="0">
                  <a:latin typeface="Franklin Gothic Book" pitchFamily="34" charset="0"/>
                </a:endParaRPr>
              </a:p>
              <a:p>
                <a:pPr marL="342900" indent="-342900" algn="just">
                  <a:buFont typeface="Arial" pitchFamily="34" charset="0"/>
                  <a:buChar char="•"/>
                </a:pPr>
                <a:r>
                  <a:rPr lang="en-GB" sz="3600" dirty="0" smtClean="0">
                    <a:latin typeface="Franklin Gothic Book" pitchFamily="34" charset="0"/>
                  </a:rPr>
                  <a:t>During an integration step the function </a:t>
                </a:r>
                <a14:m>
                  <m:oMath xmlns:m="http://schemas.openxmlformats.org/officeDocument/2006/math">
                    <m:r>
                      <a:rPr lang="en-US" sz="3600" b="1" i="1" smtClean="0">
                        <a:latin typeface="Cambria Math"/>
                      </a:rPr>
                      <m:t>𝒇</m:t>
                    </m:r>
                    <m:d>
                      <m:dPr>
                        <m:ctrlPr>
                          <a:rPr lang="it-IT" sz="3600" i="1">
                            <a:latin typeface="Cambria Math"/>
                          </a:rPr>
                        </m:ctrlPr>
                      </m:dPr>
                      <m:e>
                        <m:r>
                          <a:rPr lang="en-US" sz="3600" b="1" i="1">
                            <a:latin typeface="Cambria Math"/>
                          </a:rPr>
                          <m:t>𝒓</m:t>
                        </m:r>
                      </m:e>
                    </m:d>
                    <m:r>
                      <a:rPr lang="en-US" sz="3600" i="1">
                        <a:latin typeface="Cambria Math"/>
                      </a:rPr>
                      <m:t> </m:t>
                    </m:r>
                  </m:oMath>
                </a14:m>
                <a:r>
                  <a:rPr lang="en-GB" sz="3600" dirty="0" smtClean="0">
                    <a:latin typeface="Franklin Gothic Book" pitchFamily="34" charset="0"/>
                  </a:rPr>
                  <a:t>can be evaluated in a number of points;</a:t>
                </a:r>
              </a:p>
              <a:p>
                <a:pPr marL="342900" indent="-342900" algn="just">
                  <a:buFont typeface="Arial" pitchFamily="34" charset="0"/>
                  <a:buChar char="•"/>
                </a:pPr>
                <a:r>
                  <a:rPr lang="en-GB" sz="3600" dirty="0" smtClean="0">
                    <a:latin typeface="Franklin Gothic Book" pitchFamily="34" charset="0"/>
                  </a:rPr>
                  <a:t>Simultaneous tracing of more field lines for the evaluation of more magnetic surfaces;</a:t>
                </a:r>
              </a:p>
              <a:p>
                <a:pPr marL="342900" indent="-342900" algn="just">
                  <a:buFont typeface="Arial" pitchFamily="34" charset="0"/>
                  <a:buChar char="•"/>
                </a:pPr>
                <a:r>
                  <a:rPr lang="en-GB" sz="3600" dirty="0" smtClean="0">
                    <a:latin typeface="Franklin Gothic Book" pitchFamily="34" charset="0"/>
                  </a:rPr>
                  <a:t>Current sources composed by a large number of elementary sources </a:t>
                </a:r>
                <a:r>
                  <a:rPr lang="en-GB" sz="3600" dirty="0" smtClean="0">
                    <a:latin typeface="Franklin Gothic Book" pitchFamily="34" charset="0"/>
                  </a:rPr>
                  <a:t>[3].</a:t>
                </a:r>
              </a:p>
              <a:p>
                <a:pPr marL="342900" indent="-342900" algn="just">
                  <a:buFont typeface="Arial" pitchFamily="34" charset="0"/>
                  <a:buChar char="•"/>
                </a:pPr>
                <a:endParaRPr lang="it-IT" sz="3600" dirty="0">
                  <a:latin typeface="Franklin Gothic Book" pitchFamily="34" charset="0"/>
                </a:endParaRPr>
              </a:p>
              <a:p>
                <a:pPr algn="just"/>
                <a:r>
                  <a:rPr lang="en-GB" sz="3600" dirty="0" smtClean="0">
                    <a:latin typeface="Franklin Gothic Book" pitchFamily="34" charset="0"/>
                  </a:rPr>
                  <a:t>The </a:t>
                </a:r>
                <a:r>
                  <a:rPr lang="en-GB" sz="3600" dirty="0" smtClean="0">
                    <a:latin typeface="Franklin Gothic Book" pitchFamily="34" charset="0"/>
                  </a:rPr>
                  <a:t>3 levels of parallelization can be satisfied by means of an appropriate parallel implementation of the function</a:t>
                </a:r>
                <a:r>
                  <a:rPr lang="en-GB" sz="3600" dirty="0">
                    <a:latin typeface="Franklin Gothic Book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b="1" i="1" smtClean="0">
                        <a:latin typeface="Cambria Math"/>
                      </a:rPr>
                      <m:t>𝒇</m:t>
                    </m:r>
                    <m:d>
                      <m:dPr>
                        <m:ctrlPr>
                          <a:rPr lang="it-IT" sz="3600" i="1">
                            <a:latin typeface="Cambria Math"/>
                          </a:rPr>
                        </m:ctrlPr>
                      </m:dPr>
                      <m:e>
                        <m:r>
                          <a:rPr lang="en-US" sz="3600" b="1" i="1">
                            <a:latin typeface="Cambria Math"/>
                          </a:rPr>
                          <m:t>𝒓</m:t>
                        </m:r>
                      </m:e>
                    </m:d>
                    <m:r>
                      <a:rPr lang="en-US" sz="3600" i="1">
                        <a:latin typeface="Cambria Math"/>
                      </a:rPr>
                      <m:t> </m:t>
                    </m:r>
                  </m:oMath>
                </a14:m>
                <a:r>
                  <a:rPr lang="en-GB" sz="3600" dirty="0" smtClean="0">
                    <a:latin typeface="Franklin Gothic Book" pitchFamily="34" charset="0"/>
                  </a:rPr>
                  <a:t>evaluated in a number of points.</a:t>
                </a:r>
                <a:endParaRPr lang="en-GB" sz="2000" dirty="0" smtClean="0">
                  <a:latin typeface="Franklin Gothic Book" pitchFamily="34" charset="0"/>
                </a:endParaRPr>
              </a:p>
            </p:txBody>
          </p:sp>
        </mc:Choice>
        <mc:Fallback>
          <p:sp>
            <p:nvSpPr>
              <p:cNvPr id="38" name="Rectangle 1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580" y="34365702"/>
                <a:ext cx="13399952" cy="6740307"/>
              </a:xfrm>
              <a:prstGeom prst="rect">
                <a:avLst/>
              </a:prstGeom>
              <a:blipFill rotWithShape="1">
                <a:blip r:embed="rId2"/>
                <a:stretch>
                  <a:fillRect l="-1364" t="-1356" r="-1364" b="-244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Rettangolo arrotondato 38"/>
          <p:cNvSpPr/>
          <p:nvPr/>
        </p:nvSpPr>
        <p:spPr bwMode="auto">
          <a:xfrm>
            <a:off x="15566395" y="12210900"/>
            <a:ext cx="14073652" cy="22615726"/>
          </a:xfrm>
          <a:prstGeom prst="roundRect">
            <a:avLst>
              <a:gd name="adj" fmla="val 3481"/>
            </a:avLst>
          </a:prstGeom>
          <a:solidFill>
            <a:schemeClr val="bg1"/>
          </a:solidFill>
          <a:ln w="1270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75493" tIns="37746" rIns="75493" bIns="37746"/>
          <a:lstStyle/>
          <a:p>
            <a:pPr algn="just" defTabSz="4114099">
              <a:spcBef>
                <a:spcPts val="1800"/>
              </a:spcBef>
              <a:defRPr/>
            </a:pPr>
            <a:endParaRPr lang="en-US" sz="5400" dirty="0" smtClean="0">
              <a:noFill/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defTabSz="4114099">
              <a:spcBef>
                <a:spcPts val="1800"/>
              </a:spcBef>
              <a:defRPr/>
            </a:pPr>
            <a:endParaRPr lang="en-US" sz="4400" b="1" dirty="0" smtClean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CasellaDiTesto 25"/>
          <p:cNvSpPr>
            <a:spLocks noChangeArrowheads="1"/>
          </p:cNvSpPr>
          <p:nvPr/>
        </p:nvSpPr>
        <p:spPr bwMode="auto">
          <a:xfrm>
            <a:off x="24235611" y="11732769"/>
            <a:ext cx="5274696" cy="1145901"/>
          </a:xfrm>
          <a:prstGeom prst="roundRect">
            <a:avLst>
              <a:gd name="adj" fmla="val 16667"/>
            </a:avLst>
          </a:prstGeom>
          <a:solidFill>
            <a:schemeClr val="accent2">
              <a:lumMod val="75000"/>
              <a:alpha val="93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square" lIns="193190" tIns="208051" rIns="75493" bIns="208051">
            <a:spAutoFit/>
          </a:bodyPr>
          <a:lstStyle/>
          <a:p>
            <a:pPr algn="r">
              <a:defRPr/>
            </a:pPr>
            <a:r>
              <a:rPr lang="en-US" sz="4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Franklin Gothic Book" pitchFamily="34" charset="0"/>
              </a:rPr>
              <a:t>Example of application</a:t>
            </a:r>
            <a:endParaRPr lang="it-IT" sz="40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Franklin Gothic Book" pitchFamily="34" charset="0"/>
            </a:endParaRPr>
          </a:p>
        </p:txBody>
      </p:sp>
      <p:sp>
        <p:nvSpPr>
          <p:cNvPr id="41" name="Rectangle 132"/>
          <p:cNvSpPr/>
          <p:nvPr/>
        </p:nvSpPr>
        <p:spPr>
          <a:xfrm>
            <a:off x="15926987" y="14193584"/>
            <a:ext cx="133524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3600" dirty="0" smtClean="0">
                <a:latin typeface="Franklin Gothic Book" pitchFamily="34" charset="0"/>
              </a:rPr>
              <a:t>In this example</a:t>
            </a:r>
            <a:r>
              <a:rPr lang="en-GB" sz="3600" dirty="0" smtClean="0">
                <a:latin typeface="Franklin Gothic Book" pitchFamily="34" charset="0"/>
              </a:rPr>
              <a:t>, the sources considered are a circular current of 10 MA and a straight current line (Fig. 1) of 27.1 MA discretized with different numbers of current segments</a:t>
            </a:r>
            <a:r>
              <a:rPr lang="en-GB" sz="3600" dirty="0" smtClean="0">
                <a:latin typeface="Franklin Gothic Book" pitchFamily="34" charset="0"/>
              </a:rPr>
              <a:t> [4].</a:t>
            </a:r>
          </a:p>
          <a:p>
            <a:pPr algn="just"/>
            <a:endParaRPr lang="it-IT" sz="3600" dirty="0">
              <a:latin typeface="Franklin Gothic Book" pitchFamily="34" charset="0"/>
            </a:endParaRPr>
          </a:p>
          <a:p>
            <a:pPr algn="just"/>
            <a:r>
              <a:rPr lang="en-GB" sz="3600" dirty="0" smtClean="0">
                <a:latin typeface="Franklin Gothic Book" pitchFamily="34" charset="0"/>
              </a:rPr>
              <a:t>Tab. 1 show the execution time </a:t>
            </a:r>
            <a:r>
              <a:rPr lang="it-IT" sz="3600" dirty="0" smtClean="0">
                <a:latin typeface="Franklin Gothic Book" pitchFamily="34" charset="0"/>
              </a:rPr>
              <a:t>for </a:t>
            </a:r>
            <a:r>
              <a:rPr lang="it-IT" sz="3600" dirty="0">
                <a:latin typeface="Franklin Gothic Book" pitchFamily="34" charset="0"/>
              </a:rPr>
              <a:t>100 </a:t>
            </a:r>
            <a:r>
              <a:rPr lang="en-GB" sz="3600" dirty="0" err="1" smtClean="0">
                <a:latin typeface="Franklin Gothic Book" pitchFamily="34" charset="0"/>
              </a:rPr>
              <a:t>Runge-Kutta</a:t>
            </a:r>
            <a:r>
              <a:rPr lang="en-GB" sz="3600" dirty="0" smtClean="0">
                <a:latin typeface="Franklin Gothic Book" pitchFamily="34" charset="0"/>
              </a:rPr>
              <a:t> 4-5 </a:t>
            </a:r>
            <a:r>
              <a:rPr lang="en-GB" sz="3600" dirty="0" smtClean="0">
                <a:latin typeface="Franklin Gothic Book" pitchFamily="34" charset="0"/>
              </a:rPr>
              <a:t>integration</a:t>
            </a:r>
            <a:r>
              <a:rPr lang="it-IT" sz="3600" dirty="0" smtClean="0">
                <a:latin typeface="Franklin Gothic Book" pitchFamily="34" charset="0"/>
              </a:rPr>
              <a:t> </a:t>
            </a:r>
            <a:r>
              <a:rPr lang="en-GB" sz="3600" dirty="0" smtClean="0">
                <a:latin typeface="Franklin Gothic Book" pitchFamily="34" charset="0"/>
              </a:rPr>
              <a:t>steps on a classical </a:t>
            </a:r>
            <a:r>
              <a:rPr lang="en-US" sz="3600" i="1" dirty="0" smtClean="0">
                <a:latin typeface="Franklin Gothic Book" pitchFamily="34" charset="0"/>
              </a:rPr>
              <a:t>i7 </a:t>
            </a:r>
            <a:r>
              <a:rPr lang="en-US" sz="3600" i="1" dirty="0">
                <a:latin typeface="Franklin Gothic Book" pitchFamily="34" charset="0"/>
              </a:rPr>
              <a:t>CPU core</a:t>
            </a:r>
            <a:r>
              <a:rPr lang="en-US" sz="3600" dirty="0">
                <a:latin typeface="Franklin Gothic Book" pitchFamily="34" charset="0"/>
              </a:rPr>
              <a:t> </a:t>
            </a:r>
            <a:r>
              <a:rPr lang="en-US" sz="3600" dirty="0" smtClean="0">
                <a:latin typeface="Franklin Gothic Book" pitchFamily="34" charset="0"/>
              </a:rPr>
              <a:t>implementation and the speed-</a:t>
            </a:r>
            <a:r>
              <a:rPr lang="en-US" sz="3600" dirty="0" smtClean="0">
                <a:latin typeface="Franklin Gothic Book" pitchFamily="34" charset="0"/>
              </a:rPr>
              <a:t>up achieved by </a:t>
            </a:r>
            <a:r>
              <a:rPr lang="en-US" sz="3600" dirty="0" smtClean="0">
                <a:latin typeface="Franklin Gothic Book" pitchFamily="34" charset="0"/>
              </a:rPr>
              <a:t>the </a:t>
            </a:r>
            <a:r>
              <a:rPr lang="en-US" sz="3600" i="1" dirty="0" smtClean="0">
                <a:latin typeface="Franklin Gothic Book" pitchFamily="34" charset="0"/>
              </a:rPr>
              <a:t>GPU</a:t>
            </a:r>
            <a:r>
              <a:rPr lang="en-US" sz="3600" dirty="0" smtClean="0">
                <a:latin typeface="Franklin Gothic Book" pitchFamily="34" charset="0"/>
              </a:rPr>
              <a:t> </a:t>
            </a:r>
            <a:r>
              <a:rPr lang="en-US" sz="3600" i="1" dirty="0">
                <a:latin typeface="Franklin Gothic Book" pitchFamily="34" charset="0"/>
              </a:rPr>
              <a:t>Tesla </a:t>
            </a:r>
            <a:r>
              <a:rPr lang="en-US" sz="3600" i="1" dirty="0" smtClean="0">
                <a:latin typeface="Franklin Gothic Book" pitchFamily="34" charset="0"/>
              </a:rPr>
              <a:t>C2075 </a:t>
            </a:r>
            <a:r>
              <a:rPr lang="en-US" sz="3600" dirty="0" smtClean="0">
                <a:latin typeface="Franklin Gothic Book" pitchFamily="34" charset="0"/>
              </a:rPr>
              <a:t>implementation</a:t>
            </a:r>
            <a:r>
              <a:rPr lang="en-US" sz="3600" i="1" dirty="0" smtClean="0">
                <a:latin typeface="Franklin Gothic Book" pitchFamily="34" charset="0"/>
              </a:rPr>
              <a:t>.</a:t>
            </a:r>
            <a:endParaRPr lang="it-IT" sz="3600" dirty="0" smtClean="0">
              <a:latin typeface="Franklin Gothic Book" pitchFamily="34" charset="0"/>
            </a:endParaRPr>
          </a:p>
        </p:txBody>
      </p:sp>
      <p:sp>
        <p:nvSpPr>
          <p:cNvPr id="42" name="Rectangle 132"/>
          <p:cNvSpPr/>
          <p:nvPr/>
        </p:nvSpPr>
        <p:spPr>
          <a:xfrm>
            <a:off x="1030400" y="20661870"/>
            <a:ext cx="132104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3600" dirty="0" smtClean="0">
                <a:latin typeface="Franklin Gothic Book" pitchFamily="34" charset="0"/>
              </a:rPr>
              <a:t>In </a:t>
            </a:r>
            <a:r>
              <a:rPr lang="en-GB" sz="3600" dirty="0">
                <a:latin typeface="Franklin Gothic Book" pitchFamily="34" charset="0"/>
              </a:rPr>
              <a:t>C</a:t>
            </a:r>
            <a:r>
              <a:rPr lang="en-GB" sz="3600" dirty="0" smtClean="0">
                <a:latin typeface="Franklin Gothic Book" pitchFamily="34" charset="0"/>
              </a:rPr>
              <a:t>artesian coordinates, the problem of the field lines tracing can be expressed as</a:t>
            </a:r>
            <a:endParaRPr lang="en-GB" sz="3600" dirty="0" smtClean="0">
              <a:latin typeface="Franklin Gothic Book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132"/>
              <p:cNvSpPr/>
              <p:nvPr/>
            </p:nvSpPr>
            <p:spPr>
              <a:xfrm>
                <a:off x="1093740" y="22534242"/>
                <a:ext cx="3558970" cy="11444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sz="3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3600" i="1">
                              <a:latin typeface="Cambria Math"/>
                            </a:rPr>
                            <m:t>𝑑</m:t>
                          </m:r>
                          <m:r>
                            <a:rPr lang="en-US" sz="3600" b="1" i="1">
                              <a:latin typeface="Cambria Math"/>
                            </a:rPr>
                            <m:t>𝒓</m:t>
                          </m:r>
                        </m:num>
                        <m:den>
                          <m:r>
                            <a:rPr lang="en-US" sz="3600" i="1">
                              <a:latin typeface="Cambria Math"/>
                            </a:rPr>
                            <m:t>𝑑𝑡</m:t>
                          </m:r>
                        </m:den>
                      </m:f>
                      <m:r>
                        <a:rPr lang="en-US" sz="3600" i="1">
                          <a:latin typeface="Cambria Math"/>
                        </a:rPr>
                        <m:t>=</m:t>
                      </m:r>
                      <m:r>
                        <a:rPr lang="en-US" sz="3600" b="1" i="1">
                          <a:latin typeface="Cambria Math"/>
                        </a:rPr>
                        <m:t>𝒇</m:t>
                      </m:r>
                      <m:d>
                        <m:dPr>
                          <m:ctrlPr>
                            <a:rPr lang="it-IT" sz="36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3600" b="1" i="1">
                              <a:latin typeface="Cambria Math"/>
                            </a:rPr>
                            <m:t>𝒓</m:t>
                          </m:r>
                        </m:e>
                      </m:d>
                    </m:oMath>
                  </m:oMathPara>
                </a14:m>
                <a:endParaRPr lang="en-US" sz="2000" i="1" dirty="0" smtClean="0">
                  <a:latin typeface="Franklin Gothic Book" pitchFamily="34" charset="0"/>
                </a:endParaRPr>
              </a:p>
            </p:txBody>
          </p:sp>
        </mc:Choice>
        <mc:Fallback xmlns="">
          <p:sp>
            <p:nvSpPr>
              <p:cNvPr id="43" name="Rectangle 1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3740" y="22534242"/>
                <a:ext cx="3558970" cy="114441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4" name="Picture 1" descr="field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292115" y="19532054"/>
            <a:ext cx="12533334" cy="7657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CasellaDiTesto 25"/>
          <p:cNvSpPr>
            <a:spLocks noChangeArrowheads="1"/>
          </p:cNvSpPr>
          <p:nvPr/>
        </p:nvSpPr>
        <p:spPr bwMode="auto">
          <a:xfrm>
            <a:off x="26637675" y="35808975"/>
            <a:ext cx="2887533" cy="1145901"/>
          </a:xfrm>
          <a:prstGeom prst="roundRect">
            <a:avLst>
              <a:gd name="adj" fmla="val 16667"/>
            </a:avLst>
          </a:prstGeom>
          <a:solidFill>
            <a:srgbClr val="7030A0">
              <a:alpha val="93000"/>
            </a:srgb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square" lIns="193190" tIns="208051" rIns="75493" bIns="208051">
            <a:spAutoFit/>
          </a:bodyPr>
          <a:lstStyle/>
          <a:p>
            <a:pPr algn="r">
              <a:defRPr/>
            </a:pPr>
            <a:r>
              <a:rPr lang="en-US" sz="4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Franklin Gothic Book" pitchFamily="34" charset="0"/>
              </a:rPr>
              <a:t>References</a:t>
            </a:r>
            <a:endParaRPr lang="it-IT" sz="40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Franklin Gothic Book" pitchFamily="34" charset="0"/>
            </a:endParaRPr>
          </a:p>
        </p:txBody>
      </p:sp>
      <p:sp>
        <p:nvSpPr>
          <p:cNvPr id="47" name="Rettangolo 46"/>
          <p:cNvSpPr/>
          <p:nvPr/>
        </p:nvSpPr>
        <p:spPr>
          <a:xfrm>
            <a:off x="20111463" y="27812974"/>
            <a:ext cx="57577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400" i="1" dirty="0">
                <a:latin typeface="Franklin Gothic Book" pitchFamily="34" charset="0"/>
              </a:rPr>
              <a:t>Fig. 1: </a:t>
            </a:r>
            <a:r>
              <a:rPr lang="en-US" sz="2400" i="1" dirty="0" smtClean="0">
                <a:latin typeface="Franklin Gothic Book" pitchFamily="34" charset="0"/>
              </a:rPr>
              <a:t>Example of field line in a tokamak</a:t>
            </a:r>
            <a:endParaRPr lang="it-IT" sz="2400" i="1" dirty="0">
              <a:latin typeface="Franklin Gothic Book" pitchFamily="34" charset="0"/>
            </a:endParaRPr>
          </a:p>
        </p:txBody>
      </p:sp>
      <p:sp>
        <p:nvSpPr>
          <p:cNvPr id="48" name="Rettangolo 47"/>
          <p:cNvSpPr/>
          <p:nvPr/>
        </p:nvSpPr>
        <p:spPr>
          <a:xfrm>
            <a:off x="16004083" y="37234984"/>
            <a:ext cx="1360085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hangingPunct="0"/>
            <a:r>
              <a:rPr lang="it-IT" sz="2800" i="1" dirty="0" smtClean="0">
                <a:latin typeface="Franklin Gothic Book" pitchFamily="34" charset="0"/>
              </a:rPr>
              <a:t>[1] </a:t>
            </a:r>
            <a:r>
              <a:rPr lang="en-US" sz="2800" i="1" dirty="0">
                <a:latin typeface="Franklin Gothic Book" pitchFamily="34" charset="0"/>
              </a:rPr>
              <a:t>J. </a:t>
            </a:r>
            <a:r>
              <a:rPr lang="en-US" sz="2800" i="1" dirty="0" err="1">
                <a:latin typeface="Franklin Gothic Book" pitchFamily="34" charset="0"/>
              </a:rPr>
              <a:t>Dormand</a:t>
            </a:r>
            <a:r>
              <a:rPr lang="en-US" sz="2800" i="1" dirty="0">
                <a:latin typeface="Franklin Gothic Book" pitchFamily="34" charset="0"/>
              </a:rPr>
              <a:t>, P. J. Prince. "A family of embedded </a:t>
            </a:r>
            <a:r>
              <a:rPr lang="en-US" sz="2800" i="1" dirty="0" err="1">
                <a:latin typeface="Franklin Gothic Book" pitchFamily="34" charset="0"/>
              </a:rPr>
              <a:t>Runge-Kutta</a:t>
            </a:r>
            <a:r>
              <a:rPr lang="en-US" sz="2800" i="1" dirty="0">
                <a:latin typeface="Franklin Gothic Book" pitchFamily="34" charset="0"/>
              </a:rPr>
              <a:t> formulae", Journal of Computational and Applied Mathematics, Vol. 6, </a:t>
            </a:r>
            <a:r>
              <a:rPr lang="en-US" sz="2800" i="1" dirty="0" err="1">
                <a:latin typeface="Franklin Gothic Book" pitchFamily="34" charset="0"/>
              </a:rPr>
              <a:t>pp</a:t>
            </a:r>
            <a:r>
              <a:rPr lang="en-US" sz="2800" i="1" dirty="0">
                <a:latin typeface="Franklin Gothic Book" pitchFamily="34" charset="0"/>
              </a:rPr>
              <a:t> 19-26, March </a:t>
            </a:r>
            <a:r>
              <a:rPr lang="en-US" sz="2800" i="1" dirty="0" smtClean="0">
                <a:latin typeface="Franklin Gothic Book" pitchFamily="34" charset="0"/>
              </a:rPr>
              <a:t>1980.</a:t>
            </a:r>
          </a:p>
          <a:p>
            <a:pPr lvl="0" algn="just" hangingPunct="0"/>
            <a:r>
              <a:rPr lang="en-US" sz="2800" i="1" dirty="0" smtClean="0">
                <a:latin typeface="Franklin Gothic Book" pitchFamily="34" charset="0"/>
              </a:rPr>
              <a:t>[2] V. </a:t>
            </a:r>
            <a:r>
              <a:rPr lang="it-IT" sz="2800" dirty="0" err="1" smtClean="0">
                <a:latin typeface="Franklin Gothic Book" pitchFamily="34" charset="0"/>
              </a:rPr>
              <a:t>Comincioli</a:t>
            </a:r>
            <a:r>
              <a:rPr lang="it-IT" sz="2800" dirty="0" smtClean="0">
                <a:latin typeface="Franklin Gothic Book" pitchFamily="34" charset="0"/>
              </a:rPr>
              <a:t>,</a:t>
            </a:r>
            <a:r>
              <a:rPr lang="it-IT" sz="2800" dirty="0">
                <a:latin typeface="Franklin Gothic Book" pitchFamily="34" charset="0"/>
              </a:rPr>
              <a:t> </a:t>
            </a:r>
            <a:r>
              <a:rPr lang="en-US" sz="2800" i="1" dirty="0">
                <a:latin typeface="Franklin Gothic Book" pitchFamily="34" charset="0"/>
              </a:rPr>
              <a:t> </a:t>
            </a:r>
            <a:r>
              <a:rPr lang="it-IT" sz="2800" i="1" dirty="0" smtClean="0">
                <a:latin typeface="Franklin Gothic Book" pitchFamily="34" charset="0"/>
              </a:rPr>
              <a:t>Analisi </a:t>
            </a:r>
            <a:r>
              <a:rPr lang="it-IT" sz="2800" i="1" dirty="0">
                <a:latin typeface="Franklin Gothic Book" pitchFamily="34" charset="0"/>
              </a:rPr>
              <a:t>numerica: metodi, modelli, </a:t>
            </a:r>
            <a:r>
              <a:rPr lang="it-IT" sz="2800" i="1" dirty="0" smtClean="0">
                <a:latin typeface="Franklin Gothic Book" pitchFamily="34" charset="0"/>
              </a:rPr>
              <a:t>applicazioni, </a:t>
            </a:r>
            <a:r>
              <a:rPr lang="it-IT" sz="2800" dirty="0" smtClean="0">
                <a:latin typeface="Franklin Gothic Book" pitchFamily="34" charset="0"/>
              </a:rPr>
              <a:t>Apogeo, 2010.</a:t>
            </a:r>
            <a:endParaRPr lang="en-US" sz="2800" i="1" dirty="0" smtClean="0">
              <a:latin typeface="Franklin Gothic Book" pitchFamily="34" charset="0"/>
            </a:endParaRPr>
          </a:p>
          <a:p>
            <a:pPr algn="just" hangingPunct="0"/>
            <a:r>
              <a:rPr lang="it-IT" sz="2800" i="1" dirty="0" smtClean="0">
                <a:latin typeface="Franklin Gothic Book" pitchFamily="34" charset="0"/>
              </a:rPr>
              <a:t>[3] </a:t>
            </a:r>
            <a:r>
              <a:rPr lang="en-US" sz="2800" i="1" dirty="0">
                <a:latin typeface="Franklin Gothic Book" pitchFamily="34" charset="0"/>
              </a:rPr>
              <a:t>A. G. Chiariello, A. Formisano, and R. Martone, “Fast magnetic field computation in fusion technology using GPU technology”, Fusion Eng. Des., vol. 88, no. 9-10, pp. 1635-1639, Oct. 2013</a:t>
            </a:r>
            <a:r>
              <a:rPr lang="en-US" sz="2800" i="1" dirty="0" smtClean="0">
                <a:latin typeface="Franklin Gothic Book" pitchFamily="34" charset="0"/>
              </a:rPr>
              <a:t>.</a:t>
            </a:r>
            <a:endParaRPr lang="it-IT" sz="2800" i="1" dirty="0" smtClean="0">
              <a:latin typeface="Franklin Gothic Book" pitchFamily="34" charset="0"/>
            </a:endParaRPr>
          </a:p>
          <a:p>
            <a:pPr lvl="0" algn="just" hangingPunct="0"/>
            <a:r>
              <a:rPr lang="it-IT" sz="2800" i="1" dirty="0" smtClean="0">
                <a:latin typeface="Franklin Gothic Book" pitchFamily="34" charset="0"/>
              </a:rPr>
              <a:t>[4] </a:t>
            </a:r>
            <a:r>
              <a:rPr lang="en-US" sz="2800" i="1" dirty="0">
                <a:latin typeface="Franklin Gothic Book" pitchFamily="34" charset="0"/>
              </a:rPr>
              <a:t>J. D. Hanson, S. P. </a:t>
            </a:r>
            <a:r>
              <a:rPr lang="en-US" sz="2800" i="1" dirty="0" err="1">
                <a:latin typeface="Franklin Gothic Book" pitchFamily="34" charset="0"/>
              </a:rPr>
              <a:t>Hirshman</a:t>
            </a:r>
            <a:r>
              <a:rPr lang="en-US" sz="2800" i="1" dirty="0">
                <a:latin typeface="Franklin Gothic Book" pitchFamily="34" charset="0"/>
              </a:rPr>
              <a:t>, “Compact expressions for the </a:t>
            </a:r>
            <a:r>
              <a:rPr lang="en-US" sz="2800" i="1" dirty="0" err="1">
                <a:latin typeface="Franklin Gothic Book" pitchFamily="34" charset="0"/>
              </a:rPr>
              <a:t>Biot</a:t>
            </a:r>
            <a:r>
              <a:rPr lang="en-US" sz="2800" i="1" dirty="0">
                <a:latin typeface="Franklin Gothic Book" pitchFamily="34" charset="0"/>
              </a:rPr>
              <a:t>–</a:t>
            </a:r>
            <a:r>
              <a:rPr lang="en-US" sz="2800" i="1" dirty="0" err="1">
                <a:latin typeface="Franklin Gothic Book" pitchFamily="34" charset="0"/>
              </a:rPr>
              <a:t>Savart</a:t>
            </a:r>
            <a:r>
              <a:rPr lang="en-US" sz="2800" i="1" dirty="0">
                <a:latin typeface="Franklin Gothic Book" pitchFamily="34" charset="0"/>
              </a:rPr>
              <a:t> fields of a filamentary segment”, Phys. Plasmas, vol. 9, no. 10, pp. 4410-4412, 2002</a:t>
            </a:r>
            <a:r>
              <a:rPr lang="en-US" sz="2800" i="1" dirty="0" smtClean="0">
                <a:latin typeface="Franklin Gothic Book" pitchFamily="34" charset="0"/>
              </a:rPr>
              <a:t>.</a:t>
            </a:r>
            <a:endParaRPr lang="it-IT" sz="2800" i="1" dirty="0" smtClean="0">
              <a:latin typeface="Franklin Gothic Book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3" name="Rectangle 132"/>
              <p:cNvSpPr/>
              <p:nvPr/>
            </p:nvSpPr>
            <p:spPr>
              <a:xfrm>
                <a:off x="6401364" y="22433289"/>
                <a:ext cx="7740483" cy="17543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3600" dirty="0" smtClean="0">
                    <a:latin typeface="Franklin Gothic Book" pitchFamily="34" charset="0"/>
                  </a:rPr>
                  <a:t>where </a:t>
                </a:r>
                <a14:m>
                  <m:oMath xmlns:m="http://schemas.openxmlformats.org/officeDocument/2006/math">
                    <m:r>
                      <a:rPr lang="en-US" sz="3600" b="1" i="0" smtClean="0">
                        <a:latin typeface="Cambria Math"/>
                      </a:rPr>
                      <m:t>𝐫</m:t>
                    </m:r>
                  </m:oMath>
                </a14:m>
                <a:r>
                  <a:rPr lang="en-US" sz="3600" dirty="0" smtClean="0">
                    <a:latin typeface="Franklin Gothic Book" pitchFamily="34" charset="0"/>
                  </a:rPr>
                  <a:t> </a:t>
                </a:r>
                <a:r>
                  <a:rPr lang="en-US" sz="3600" dirty="0" smtClean="0">
                    <a:latin typeface="Franklin Gothic Book" pitchFamily="34" charset="0"/>
                  </a:rPr>
                  <a:t>is the spatial coordinate</a:t>
                </a:r>
                <a:r>
                  <a:rPr lang="en-US" sz="3600" dirty="0" smtClean="0">
                    <a:latin typeface="Franklin Gothic Book" pitchFamily="34" charset="0"/>
                  </a:rPr>
                  <a:t> </a:t>
                </a:r>
                <a:r>
                  <a:rPr lang="en-US" sz="3600" dirty="0" smtClean="0">
                    <a:latin typeface="Franklin Gothic Book" pitchFamily="34" charset="0"/>
                  </a:rPr>
                  <a:t>and</a:t>
                </a:r>
                <a:r>
                  <a:rPr lang="en-US" sz="3600" dirty="0" smtClean="0">
                    <a:latin typeface="Franklin Gothic Book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b="1" i="0" smtClean="0">
                        <a:latin typeface="Cambria Math"/>
                      </a:rPr>
                      <m:t>𝐟</m:t>
                    </m:r>
                  </m:oMath>
                </a14:m>
                <a:r>
                  <a:rPr lang="en-US" sz="3600" dirty="0" smtClean="0">
                    <a:latin typeface="Franklin Gothic Book" pitchFamily="34" charset="0"/>
                  </a:rPr>
                  <a:t> </a:t>
                </a:r>
                <a:r>
                  <a:rPr lang="en-US" sz="3600" dirty="0" smtClean="0">
                    <a:latin typeface="Franklin Gothic Book" pitchFamily="34" charset="0"/>
                  </a:rPr>
                  <a:t>is a function linked to the flux density </a:t>
                </a:r>
                <a:r>
                  <a:rPr lang="it-IT" sz="3600" b="1" dirty="0" smtClean="0">
                    <a:latin typeface="Franklin Gothic Book" pitchFamily="34" charset="0"/>
                  </a:rPr>
                  <a:t>B.</a:t>
                </a:r>
                <a:r>
                  <a:rPr lang="en-US" sz="3600" dirty="0" smtClean="0">
                    <a:latin typeface="Franklin Gothic Book" pitchFamily="34" charset="0"/>
                  </a:rPr>
                  <a:t>  </a:t>
                </a:r>
              </a:p>
            </p:txBody>
          </p:sp>
        </mc:Choice>
        <mc:Fallback>
          <p:sp>
            <p:nvSpPr>
              <p:cNvPr id="53" name="Rectangle 1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1364" y="22433289"/>
                <a:ext cx="7740483" cy="1754326"/>
              </a:xfrm>
              <a:prstGeom prst="rect">
                <a:avLst/>
              </a:prstGeom>
              <a:blipFill rotWithShape="1">
                <a:blip r:embed="rId5"/>
                <a:stretch>
                  <a:fillRect l="-2362" t="-5208" r="-2441" b="-1215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6" name="Tabella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9649088"/>
              </p:ext>
            </p:extLst>
          </p:nvPr>
        </p:nvGraphicFramePr>
        <p:xfrm>
          <a:off x="16436131" y="29673920"/>
          <a:ext cx="12529392" cy="305049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410656"/>
                <a:gridCol w="2543467"/>
                <a:gridCol w="2515901"/>
                <a:gridCol w="2543467"/>
                <a:gridCol w="2515901"/>
              </a:tblGrid>
              <a:tr h="610098"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 </a:t>
                      </a:r>
                      <a:endParaRPr lang="it-IT" sz="4000" dirty="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10</a:t>
                      </a:r>
                      <a:r>
                        <a:rPr lang="en-US" sz="4000" baseline="30000" dirty="0">
                          <a:effectLst/>
                        </a:rPr>
                        <a:t>5</a:t>
                      </a:r>
                      <a:r>
                        <a:rPr lang="en-US" sz="4000" dirty="0">
                          <a:effectLst/>
                        </a:rPr>
                        <a:t> </a:t>
                      </a:r>
                      <a:r>
                        <a:rPr lang="en-US" sz="4000" dirty="0" smtClean="0">
                          <a:effectLst/>
                        </a:rPr>
                        <a:t>segments</a:t>
                      </a:r>
                      <a:endParaRPr lang="it-IT" sz="4000" dirty="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10</a:t>
                      </a:r>
                      <a:r>
                        <a:rPr lang="en-US" sz="4000" baseline="30000" dirty="0">
                          <a:effectLst/>
                        </a:rPr>
                        <a:t>6</a:t>
                      </a:r>
                      <a:r>
                        <a:rPr lang="en-US" sz="4000" dirty="0">
                          <a:effectLst/>
                        </a:rPr>
                        <a:t> </a:t>
                      </a:r>
                      <a:r>
                        <a:rPr lang="en-US" sz="4000" dirty="0" smtClean="0">
                          <a:effectLst/>
                        </a:rPr>
                        <a:t>segments</a:t>
                      </a:r>
                      <a:endParaRPr lang="it-IT" sz="4000" dirty="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610098"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 dirty="0" smtClean="0">
                          <a:effectLst/>
                          <a:latin typeface="+mn-lt"/>
                          <a:ea typeface="+mn-ea"/>
                        </a:rPr>
                        <a:t># </a:t>
                      </a:r>
                      <a:r>
                        <a:rPr lang="en-US" sz="4000" baseline="0" dirty="0" smtClean="0">
                          <a:effectLst/>
                          <a:latin typeface="+mn-lt"/>
                          <a:ea typeface="+mn-ea"/>
                        </a:rPr>
                        <a:t>of lines</a:t>
                      </a:r>
                      <a:endParaRPr lang="it-IT" sz="4000" dirty="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CPU [s]</a:t>
                      </a:r>
                      <a:endParaRPr lang="it-IT" sz="400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Speed-up</a:t>
                      </a:r>
                      <a:endParaRPr lang="it-IT" sz="400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CPU [s]</a:t>
                      </a:r>
                      <a:endParaRPr lang="it-IT" sz="4000" dirty="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Speed-up</a:t>
                      </a:r>
                      <a:endParaRPr lang="it-IT" sz="4000" dirty="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0098"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1</a:t>
                      </a:r>
                      <a:endParaRPr lang="it-IT" sz="400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1.74</a:t>
                      </a:r>
                      <a:endParaRPr lang="it-IT" sz="400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 dirty="0" smtClean="0">
                          <a:effectLst/>
                        </a:rPr>
                        <a:t>3.78</a:t>
                      </a:r>
                      <a:endParaRPr lang="it-IT" sz="4000" dirty="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1.74 x 10</a:t>
                      </a:r>
                      <a:endParaRPr lang="it-IT" sz="400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20.24</a:t>
                      </a:r>
                      <a:endParaRPr lang="it-IT" sz="400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610098"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10</a:t>
                      </a:r>
                      <a:endParaRPr lang="it-IT" sz="400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1.73 x 10</a:t>
                      </a:r>
                      <a:endParaRPr lang="it-IT" sz="400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 dirty="0" smtClean="0">
                          <a:effectLst/>
                        </a:rPr>
                        <a:t>19.49</a:t>
                      </a:r>
                      <a:endParaRPr lang="it-IT" sz="4000" dirty="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1.76 x 10</a:t>
                      </a:r>
                      <a:r>
                        <a:rPr lang="en-US" sz="4000" baseline="30000">
                          <a:effectLst/>
                        </a:rPr>
                        <a:t>2</a:t>
                      </a:r>
                      <a:endParaRPr lang="it-IT" sz="400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29.88</a:t>
                      </a:r>
                      <a:endParaRPr lang="it-IT" sz="400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10098"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100</a:t>
                      </a:r>
                      <a:endParaRPr lang="it-IT" sz="400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1.73 x 10</a:t>
                      </a:r>
                      <a:r>
                        <a:rPr lang="en-US" sz="4000" baseline="30000">
                          <a:effectLst/>
                        </a:rPr>
                        <a:t>2</a:t>
                      </a:r>
                      <a:endParaRPr lang="it-IT" sz="400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 dirty="0" smtClean="0">
                          <a:effectLst/>
                        </a:rPr>
                        <a:t>28.15</a:t>
                      </a:r>
                      <a:endParaRPr lang="it-IT" sz="4000" dirty="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1.74 x 10</a:t>
                      </a:r>
                      <a:r>
                        <a:rPr lang="en-US" sz="4000" baseline="30000">
                          <a:effectLst/>
                        </a:rPr>
                        <a:t>3</a:t>
                      </a:r>
                      <a:endParaRPr lang="it-IT" sz="400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 algn="ctr" hangingPunct="0"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34.07</a:t>
                      </a:r>
                      <a:endParaRPr lang="it-IT" sz="4000" dirty="0">
                        <a:effectLst/>
                        <a:latin typeface="Franklin Gothic Boo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8" name="Rettangolo 57"/>
          <p:cNvSpPr/>
          <p:nvPr/>
        </p:nvSpPr>
        <p:spPr>
          <a:xfrm>
            <a:off x="18861137" y="33255965"/>
            <a:ext cx="65755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hangingPunct="0"/>
            <a:r>
              <a:rPr lang="en-US" sz="2400" i="1" dirty="0" smtClean="0">
                <a:latin typeface="Franklin Gothic Book" pitchFamily="34" charset="0"/>
              </a:rPr>
              <a:t>Tab 1: Execution time on 100 steps of integration</a:t>
            </a:r>
            <a:endParaRPr lang="it-IT" sz="2400" i="1" dirty="0">
              <a:latin typeface="Franklin Gothic Book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0" name="Rectangle 132"/>
              <p:cNvSpPr/>
              <p:nvPr/>
            </p:nvSpPr>
            <p:spPr>
              <a:xfrm>
                <a:off x="968129" y="24815041"/>
                <a:ext cx="13294864" cy="73904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GB" sz="3600" dirty="0" smtClean="0">
                    <a:latin typeface="Franklin Gothic Book" pitchFamily="34" charset="0"/>
                  </a:rPr>
                  <a:t>The explicit m-states </a:t>
                </a:r>
                <a:r>
                  <a:rPr lang="en-GB" sz="3600" dirty="0" err="1" smtClean="0">
                    <a:latin typeface="Franklin Gothic Book" pitchFamily="34" charset="0"/>
                  </a:rPr>
                  <a:t>Runge-Kutta</a:t>
                </a:r>
                <a:r>
                  <a:rPr lang="en-GB" sz="3600" dirty="0" smtClean="0">
                    <a:latin typeface="Franklin Gothic Book" pitchFamily="34" charset="0"/>
                  </a:rPr>
                  <a:t> methods follow the solving schema [2]:</a:t>
                </a:r>
              </a:p>
              <a:p>
                <a:pPr algn="just"/>
                <a:endParaRPr lang="en-GB" sz="3600" b="1" i="1" dirty="0" smtClean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sz="36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it-IT" sz="3600" b="1" i="1">
                              <a:latin typeface="Cambria Math"/>
                            </a:rPr>
                            <m:t>𝒓</m:t>
                          </m:r>
                        </m:e>
                        <m:sub>
                          <m:r>
                            <a:rPr lang="it-IT" sz="3600" b="1" i="1">
                              <a:latin typeface="Cambria Math"/>
                            </a:rPr>
                            <m:t>𝒊</m:t>
                          </m:r>
                          <m:r>
                            <a:rPr lang="it-IT" sz="3600" b="1" i="1">
                              <a:latin typeface="Cambria Math"/>
                            </a:rPr>
                            <m:t>+</m:t>
                          </m:r>
                          <m:r>
                            <a:rPr lang="it-IT" sz="3600" b="1" i="1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it-IT" sz="3600" i="1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it-IT" sz="36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it-IT" sz="3600" b="1" i="1">
                              <a:latin typeface="Cambria Math"/>
                            </a:rPr>
                            <m:t>𝒓</m:t>
                          </m:r>
                        </m:e>
                        <m:sub>
                          <m:r>
                            <a:rPr lang="it-IT" sz="3600" b="1" i="1">
                              <a:latin typeface="Cambria Math"/>
                            </a:rPr>
                            <m:t>𝒊</m:t>
                          </m:r>
                        </m:sub>
                      </m:sSub>
                      <m:r>
                        <a:rPr lang="it-IT" sz="3600" i="1">
                          <a:latin typeface="Cambria Math"/>
                        </a:rPr>
                        <m:t>+ </m:t>
                      </m:r>
                      <m:r>
                        <a:rPr lang="it-IT" sz="3600" i="1">
                          <a:latin typeface="Cambria Math"/>
                        </a:rPr>
                        <m:t>h</m:t>
                      </m:r>
                      <m:r>
                        <a:rPr lang="it-IT" sz="3600" i="1">
                          <a:latin typeface="Cambria Math"/>
                        </a:rPr>
                        <m:t> </m:t>
                      </m:r>
                      <m:r>
                        <a:rPr lang="it-IT" sz="3600" b="1" i="1">
                          <a:latin typeface="Cambria Math"/>
                        </a:rPr>
                        <m:t>𝜱</m:t>
                      </m:r>
                      <m:d>
                        <m:dPr>
                          <m:ctrlPr>
                            <a:rPr lang="it-IT" sz="3600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it-IT" sz="3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sz="3600" i="1">
                                  <a:latin typeface="Cambria Math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it-IT" sz="3600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r>
                            <a:rPr lang="it-IT" sz="3600" i="1">
                              <a:latin typeface="Cambria Math"/>
                            </a:rPr>
                            <m:t>, </m:t>
                          </m:r>
                          <m:sSub>
                            <m:sSubPr>
                              <m:ctrlPr>
                                <a:rPr lang="it-IT" sz="36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sz="3600" b="1" i="1">
                                  <a:latin typeface="Cambria Math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it-IT" sz="3600" b="1" i="1">
                                  <a:latin typeface="Cambria Math"/>
                                </a:rPr>
                                <m:t>𝒊</m:t>
                              </m:r>
                            </m:sub>
                          </m:sSub>
                          <m:r>
                            <a:rPr lang="it-IT" sz="3600" i="1">
                              <a:latin typeface="Cambria Math"/>
                            </a:rPr>
                            <m:t>;</m:t>
                          </m:r>
                          <m:r>
                            <a:rPr lang="it-IT" sz="3600" i="1">
                              <a:latin typeface="Cambria Math"/>
                            </a:rPr>
                            <m:t>h</m:t>
                          </m:r>
                        </m:e>
                      </m:d>
                    </m:oMath>
                  </m:oMathPara>
                </a14:m>
                <a:endParaRPr lang="it-IT" sz="3600" dirty="0" smtClean="0"/>
              </a:p>
              <a:p>
                <a:pPr algn="just"/>
                <a:endParaRPr lang="it-IT" sz="3600" dirty="0" smtClean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sz="3600" b="1" i="1">
                          <a:latin typeface="Cambria Math"/>
                        </a:rPr>
                        <m:t>𝜱</m:t>
                      </m:r>
                      <m:d>
                        <m:dPr>
                          <m:ctrlPr>
                            <a:rPr lang="it-IT" sz="3600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it-IT" sz="3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sz="3600" i="1">
                                  <a:latin typeface="Cambria Math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it-IT" sz="3600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r>
                            <a:rPr lang="it-IT" sz="3600" i="1">
                              <a:latin typeface="Cambria Math"/>
                            </a:rPr>
                            <m:t>, </m:t>
                          </m:r>
                          <m:sSub>
                            <m:sSubPr>
                              <m:ctrlPr>
                                <a:rPr lang="it-IT" sz="36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sz="3600" b="1" i="1">
                                  <a:latin typeface="Cambria Math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it-IT" sz="3600" b="1" i="1">
                                  <a:latin typeface="Cambria Math"/>
                                </a:rPr>
                                <m:t>𝒊</m:t>
                              </m:r>
                            </m:sub>
                          </m:sSub>
                          <m:r>
                            <a:rPr lang="it-IT" sz="3600" i="1">
                              <a:latin typeface="Cambria Math"/>
                            </a:rPr>
                            <m:t>;</m:t>
                          </m:r>
                          <m:r>
                            <a:rPr lang="it-IT" sz="3600" i="1">
                              <a:latin typeface="Cambria Math"/>
                            </a:rPr>
                            <m:t>h</m:t>
                          </m:r>
                        </m:e>
                      </m:d>
                      <m:r>
                        <a:rPr lang="it-IT" sz="3600" i="1">
                          <a:latin typeface="Cambria Math"/>
                        </a:rPr>
                        <m:t>= 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it-IT" sz="3600" i="1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it-IT" sz="3600" i="1">
                              <a:latin typeface="Cambria Math"/>
                            </a:rPr>
                            <m:t>𝑗</m:t>
                          </m:r>
                          <m:r>
                            <a:rPr lang="it-IT" sz="3600" i="1">
                              <a:latin typeface="Cambria Math"/>
                            </a:rPr>
                            <m:t>=1 </m:t>
                          </m:r>
                        </m:sub>
                        <m:sup>
                          <m:r>
                            <a:rPr lang="it-IT" sz="3600" i="1">
                              <a:latin typeface="Cambria Math"/>
                            </a:rPr>
                            <m:t>𝑚</m:t>
                          </m:r>
                        </m:sup>
                        <m:e>
                          <m:sSub>
                            <m:sSubPr>
                              <m:ctrlPr>
                                <a:rPr lang="it-IT" sz="3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sz="3600" i="1">
                                  <a:latin typeface="Cambria Math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it-IT" sz="3600" i="1"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  <m:r>
                            <a:rPr lang="it-IT" sz="3600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it-IT" sz="36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sz="3600" b="1" i="1">
                                  <a:latin typeface="Cambria Math"/>
                                </a:rPr>
                                <m:t>𝒌</m:t>
                              </m:r>
                            </m:e>
                            <m:sub>
                              <m:r>
                                <a:rPr lang="it-IT" sz="3600" b="1" i="1">
                                  <a:latin typeface="Cambria Math"/>
                                </a:rPr>
                                <m:t>𝒋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it-IT" sz="3600" dirty="0" smtClean="0"/>
              </a:p>
              <a:p>
                <a:pPr algn="just"/>
                <a:endParaRPr lang="it-IT" sz="3600" dirty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sz="36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it-IT" sz="3600" b="1" i="1">
                              <a:latin typeface="Cambria Math"/>
                            </a:rPr>
                            <m:t>𝒌</m:t>
                          </m:r>
                        </m:e>
                        <m:sub>
                          <m:r>
                            <a:rPr lang="it-IT" sz="3600" b="1" i="1">
                              <a:latin typeface="Cambria Math"/>
                            </a:rPr>
                            <m:t>𝒋</m:t>
                          </m:r>
                        </m:sub>
                      </m:sSub>
                      <m:r>
                        <a:rPr lang="it-IT" sz="3600" i="1">
                          <a:latin typeface="Cambria Math"/>
                        </a:rPr>
                        <m:t>=</m:t>
                      </m:r>
                      <m:r>
                        <a:rPr lang="it-IT" sz="3600" b="1" i="1">
                          <a:latin typeface="Cambria Math"/>
                        </a:rPr>
                        <m:t>𝒇</m:t>
                      </m:r>
                      <m:d>
                        <m:dPr>
                          <m:ctrlPr>
                            <a:rPr lang="it-IT" sz="36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it-IT" sz="3600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it-IT" sz="36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sz="3600" b="1" i="1">
                                  <a:latin typeface="Cambria Math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it-IT" sz="3600" b="1" i="1">
                                  <a:latin typeface="Cambria Math"/>
                                </a:rPr>
                                <m:t>𝒊</m:t>
                              </m:r>
                            </m:sub>
                          </m:sSub>
                          <m:r>
                            <a:rPr lang="it-IT" sz="3600" i="1">
                              <a:latin typeface="Cambria Math"/>
                            </a:rPr>
                            <m:t>+</m:t>
                          </m:r>
                          <m:r>
                            <a:rPr lang="it-IT" sz="3600" i="1">
                              <a:latin typeface="Cambria Math"/>
                            </a:rPr>
                            <m:t>h</m:t>
                          </m:r>
                          <m:r>
                            <a:rPr lang="it-IT" sz="3600" i="1">
                              <a:latin typeface="Cambria Math"/>
                            </a:rPr>
                            <m:t> </m:t>
                          </m:r>
                          <m:nary>
                            <m:naryPr>
                              <m:chr m:val="∑"/>
                              <m:limLoc m:val="undOvr"/>
                              <m:ctrlPr>
                                <a:rPr lang="it-IT" sz="3600" i="1">
                                  <a:latin typeface="Cambria Math"/>
                                </a:rPr>
                              </m:ctrlPr>
                            </m:naryPr>
                            <m:sub>
                              <m:r>
                                <a:rPr lang="it-IT" sz="3600" i="1">
                                  <a:latin typeface="Cambria Math"/>
                                </a:rPr>
                                <m:t>𝑠</m:t>
                              </m:r>
                              <m:r>
                                <a:rPr lang="it-IT" sz="3600" i="1">
                                  <a:latin typeface="Cambria Math"/>
                                </a:rPr>
                                <m:t>=1 </m:t>
                              </m:r>
                            </m:sub>
                            <m:sup>
                              <m:r>
                                <a:rPr lang="it-IT" sz="3600" i="1">
                                  <a:latin typeface="Cambria Math"/>
                                </a:rPr>
                                <m:t>𝑗</m:t>
                              </m:r>
                              <m:r>
                                <a:rPr lang="it-IT" sz="3600" i="1">
                                  <a:latin typeface="Cambria Math"/>
                                </a:rPr>
                                <m:t>−1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it-IT" sz="36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it-IT" sz="3600" i="1">
                                      <a:latin typeface="Cambria Math"/>
                                    </a:rPr>
                                    <m:t>𝑏</m:t>
                                  </m:r>
                                </m:e>
                                <m:sub>
                                  <m:r>
                                    <a:rPr lang="it-IT" sz="3600" i="1">
                                      <a:latin typeface="Cambria Math"/>
                                    </a:rPr>
                                    <m:t>𝑗𝑠</m:t>
                                  </m:r>
                                </m:sub>
                              </m:sSub>
                              <m:r>
                                <a:rPr lang="it-IT" sz="3600" i="1">
                                  <a:latin typeface="Cambria Math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it-IT" sz="3600" b="1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it-IT" sz="3600" b="1" i="1">
                                      <a:latin typeface="Cambria Math"/>
                                    </a:rPr>
                                    <m:t>𝒌</m:t>
                                  </m:r>
                                </m:e>
                                <m:sub>
                                  <m:r>
                                    <a:rPr lang="it-IT" sz="3600" b="1" i="1">
                                      <a:latin typeface="Cambria Math"/>
                                    </a:rPr>
                                    <m:t>𝒔</m:t>
                                  </m:r>
                                </m:sub>
                              </m:sSub>
                            </m:e>
                          </m:nary>
                        </m:e>
                      </m:d>
                      <m:r>
                        <a:rPr lang="it-IT" sz="3600" i="1">
                          <a:latin typeface="Cambria Math"/>
                        </a:rPr>
                        <m:t>       </m:t>
                      </m:r>
                      <m:r>
                        <a:rPr lang="it-IT" sz="3600" i="1">
                          <a:latin typeface="Cambria Math"/>
                        </a:rPr>
                        <m:t>𝑗</m:t>
                      </m:r>
                      <m:r>
                        <a:rPr lang="it-IT" sz="3600" i="1">
                          <a:latin typeface="Cambria Math"/>
                        </a:rPr>
                        <m:t>=2, …, </m:t>
                      </m:r>
                      <m:r>
                        <a:rPr lang="it-IT" sz="3600" i="1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it-IT" sz="2000" dirty="0"/>
              </a:p>
              <a:p>
                <a:pPr algn="just"/>
                <a:endParaRPr lang="it-IT" sz="2000" dirty="0"/>
              </a:p>
              <a:p>
                <a:pPr algn="just"/>
                <a:endParaRPr lang="it-IT" sz="2000" dirty="0">
                  <a:latin typeface="Franklin Gothic Book" pitchFamily="34" charset="0"/>
                </a:endParaRPr>
              </a:p>
            </p:txBody>
          </p:sp>
        </mc:Choice>
        <mc:Fallback>
          <p:sp>
            <p:nvSpPr>
              <p:cNvPr id="30" name="Rectangle 1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8129" y="24815041"/>
                <a:ext cx="13294864" cy="7390421"/>
              </a:xfrm>
              <a:prstGeom prst="rect">
                <a:avLst/>
              </a:prstGeom>
              <a:blipFill rotWithShape="1">
                <a:blip r:embed="rId6"/>
                <a:stretch>
                  <a:fillRect l="-1421" t="-1238" r="-137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Immagin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80" y="1135343"/>
            <a:ext cx="5026841" cy="1196505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685" y="444536"/>
            <a:ext cx="2021622" cy="2021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95847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987</TotalTime>
  <Words>643</Words>
  <Application>Microsoft Office PowerPoint</Application>
  <PresentationFormat>Personalizzato</PresentationFormat>
  <Paragraphs>108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Tema di Office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Francesco Ledda</dc:creator>
  <cp:lastModifiedBy>Francesco Ledda</cp:lastModifiedBy>
  <cp:revision>48</cp:revision>
  <cp:lastPrinted>2014-06-05T08:43:43Z</cp:lastPrinted>
  <dcterms:created xsi:type="dcterms:W3CDTF">2014-06-04T13:48:02Z</dcterms:created>
  <dcterms:modified xsi:type="dcterms:W3CDTF">2014-06-11T17:24:43Z</dcterms:modified>
</cp:coreProperties>
</file>